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934" r:id="rId6"/>
    <p:sldId id="935" r:id="rId7"/>
    <p:sldId id="936" r:id="rId8"/>
    <p:sldId id="937" r:id="rId9"/>
    <p:sldId id="938" r:id="rId10"/>
    <p:sldId id="296" r:id="rId11"/>
  </p:sldIdLst>
  <p:sldSz cx="13444220" cy="7562850"/>
  <p:notesSz cx="10693400" cy="7562850"/>
  <p:custDataLst>
    <p:tags r:id="rId16"/>
  </p:custData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978" userDrawn="1">
          <p15:clr>
            <a:srgbClr val="A4A3A4"/>
          </p15:clr>
        </p15:guide>
        <p15:guide id="2" pos="275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cy" initials="l" lastIdx="1" clrIdx="0"/>
  <p:cmAuthor id="1" name="幸全" initials="幸全" lastIdx="1" clrIdx="0"/>
  <p:cmAuthor id="2" name="admin" initials="a" lastIdx="1" clrIdx="1"/>
  <p:cmAuthor id="3" name="quhep" initials="q" lastIdx="33" clrIdx="2"/>
  <p:cmAuthor id="4" name="Administrator" initials="A" lastIdx="4" clrIdx="3"/>
  <p:cmAuthor id="5" name="LEE" initials="L" lastIdx="1" clrIdx="4"/>
  <p:cmAuthor id="76" name="孙妮" initials="孙妮" lastIdx="1" clrIdx="25"/>
  <p:cmAuthor id="6" name="huiendong" initials="h" lastIdx="1" clrIdx="5"/>
  <p:cmAuthor id="77" name="石 伟" initials="石" lastIdx="1" clrIdx="26"/>
  <p:cmAuthor id="7" name="16251" initials="1" lastIdx="1" clrIdx="6"/>
  <p:cmAuthor id="78" name="sujianzb@163.com" initials="s" lastIdx="1" clrIdx="27"/>
  <p:cmAuthor id="8" name="zhaomingguang" initials="z" lastIdx="21" clrIdx="7"/>
  <p:cmAuthor id="79" name="ida" initials="i" lastIdx="2" clrIdx="28"/>
  <p:cmAuthor id="9" name="作者" initials="A" lastIdx="0" clrIdx="8"/>
  <p:cmAuthor id="80" name="孙" initials="孙" lastIdx="1" clrIdx="31"/>
  <p:cmAuthor id="10" name="FYZM 孤岛旭日" initials="F孤" lastIdx="3" clrIdx="63"/>
  <p:cmAuthor id="81" name="13" initials="11" lastIdx="1" clrIdx="32"/>
  <p:cmAuthor id="11" name="王乾峰" initials="王" lastIdx="1" clrIdx="10"/>
  <p:cmAuthor id="82" name="fanmeijiao" initials="f" lastIdx="1" clrIdx="39"/>
  <p:cmAuthor id="12" name="Ti, Sarah Bowen" initials="T" lastIdx="1" clrIdx="11"/>
  <p:cmAuthor id="2000" name="周文_R7fau6bq" initials="authorId_265585642" lastIdx="1630185183" clrIdx="0"/>
  <p:cmAuthor id="13" name="Lin, Mantong" initials="L" lastIdx="37" clrIdx="12"/>
  <p:cmAuthor id="2001" name="zhang shaohui" initials="zs" lastIdx="5" clrIdx="33"/>
  <p:cmAuthor id="14" name="严婕" initials="严" lastIdx="1" clrIdx="9"/>
  <p:cmAuthor id="2002" name="王竑达" initials="王竑达" lastIdx="1" clrIdx="34"/>
  <p:cmAuthor id="15" name="deng" initials="d" lastIdx="4" clrIdx="13"/>
  <p:cmAuthor id="2003" name="梁鹏" initials="u" lastIdx="1" clrIdx="35"/>
  <p:cmAuthor id="16" name="10078380" initials="1" lastIdx="1" clrIdx="15"/>
  <p:cmAuthor id="2004" name="范 斌" initials="范" lastIdx="1" clrIdx="36"/>
  <p:cmAuthor id="17" name="哈哈" initials="哈" lastIdx="1" clrIdx="16"/>
  <p:cmAuthor id="2005" name="毕邺" initials="党委办公室" lastIdx="2" clrIdx="37"/>
  <p:cmAuthor id="18" name="1" initials="1" lastIdx="1" clrIdx="17"/>
  <p:cmAuthor id="19" name="胡博阅" initials="V.H" lastIdx="1" clrIdx="18"/>
  <p:cmAuthor id="20" name="程 明" initials="程" lastIdx="4" clrIdx="19"/>
  <p:cmAuthor id="21" name="sunyufang" initials="s" lastIdx="1" clrIdx="21"/>
  <p:cmAuthor id="22" name="LBQ" initials="L" lastIdx="6" clrIdx="22"/>
  <p:cmAuthor id="23" name="volcano2001" initials="v" lastIdx="1" clrIdx="22"/>
  <p:cmAuthor id="24" name="Gxl-PC" initials="G" lastIdx="1" clrIdx="23"/>
  <p:cmAuthor id="25" name="F先生" initials="F" lastIdx="8" clrIdx="24"/>
  <p:cmAuthor id="26" name="Melody" initials="M" lastIdx="21" clrIdx="25"/>
  <p:cmAuthor id="27" name="10295142" initials="1" lastIdx="1" clrIdx="26"/>
  <p:cmAuthor id="28" name="mengq" initials="m" lastIdx="1" clrIdx="27"/>
  <p:cmAuthor id="29" name="zhangyu" initials="z" lastIdx="1" clrIdx="28"/>
  <p:cmAuthor id="30" name="10056791" initials="ZTE" lastIdx="1" clrIdx="29"/>
  <p:cmAuthor id="31" name="qm" initials="q" lastIdx="1" clrIdx="30"/>
  <p:cmAuthor id="32" name="李楠10047711" initials="李楠10047711" lastIdx="2" clrIdx="31"/>
  <p:cmAuthor id="33" name="szq" initials="s" lastIdx="4" clrIdx="34"/>
  <p:cmAuthor id="34" name="未知用户6" initials="未知用户6" lastIdx="1" clrIdx="9"/>
  <p:cmAuthor id="35" name="David" initials="D" lastIdx="1" clrIdx="29"/>
  <p:cmAuthor id="36" name="yuxuelei" initials="y" lastIdx="1" clrIdx="35"/>
  <p:cmAuthor id="37" name="张晓荦" initials="张" lastIdx="1" clrIdx="36"/>
  <p:cmAuthor id="38" name="郑韩有熊" initials="郑" lastIdx="9" clrIdx="37"/>
  <p:cmAuthor id="39" name="Mac" initials="M" lastIdx="5" clrIdx="38"/>
  <p:cmAuthor id="40" name="Lenovo" initials="L" lastIdx="4" clrIdx="39"/>
  <p:cmAuthor id="41" name="10072453" initials="1" lastIdx="1" clrIdx="40"/>
  <p:cmAuthor id="42" name="adminsys" initials="a" lastIdx="1" clrIdx="41"/>
  <p:cmAuthor id="43" name="Xing Liu" initials="XL" lastIdx="1" clrIdx="42"/>
  <p:cmAuthor id="44" name="10029265@zte.intra" initials="1" lastIdx="42" clrIdx="43"/>
  <p:cmAuthor id="45" name="白健" initials="1" lastIdx="1" clrIdx="44"/>
  <p:cmAuthor id="691587970" name="小延魔法师" initials="小" lastIdx="1126286" clrIdx="0"/>
  <p:cmAuthor id="48" name="hua-cloud" initials="h" lastIdx="1" clrIdx="47"/>
  <p:cmAuthor id="49" name="langlongya" initials="l" lastIdx="25" clrIdx="48"/>
  <p:cmAuthor id="1411827" name="黄晓平" initials="黄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34" autoAdjust="0"/>
  </p:normalViewPr>
  <p:slideViewPr>
    <p:cSldViewPr showGuides="1">
      <p:cViewPr varScale="1">
        <p:scale>
          <a:sx n="67" d="100"/>
          <a:sy n="67" d="100"/>
        </p:scale>
        <p:origin x="1003" y="72"/>
      </p:cViewPr>
      <p:guideLst>
        <p:guide orient="horz" pos="2978"/>
        <p:guide pos="27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0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17B03-6B86-485D-B003-ECA99F1C2A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079750" y="946150"/>
            <a:ext cx="45339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A80B2-1533-446F-961E-93028274AA0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A80B2-1533-446F-961E-93028274AA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A80B2-1533-446F-961E-93028274AA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A80B2-1533-446F-961E-93028274AA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772671"/>
            <a:ext cx="13443261" cy="60137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39217" y="2503382"/>
            <a:ext cx="675819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6682" y="4235198"/>
            <a:ext cx="941117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6323" y="965856"/>
            <a:ext cx="4067691" cy="430887"/>
          </a:xfrm>
        </p:spPr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6323" y="965856"/>
            <a:ext cx="4067691" cy="430887"/>
          </a:xfrm>
        </p:spPr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229" y="1739458"/>
            <a:ext cx="58483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090843" y="1444613"/>
            <a:ext cx="5914319" cy="269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1" i="0">
                <a:solidFill>
                  <a:srgbClr val="01759C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6323" y="965856"/>
            <a:ext cx="4067691" cy="430887"/>
          </a:xfrm>
        </p:spPr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 algn="ctr">
              <a:defRPr sz="3525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57"/>
          <a:stretch>
            <a:fillRect/>
          </a:stretch>
        </p:blipFill>
        <p:spPr>
          <a:xfrm>
            <a:off x="0" y="0"/>
            <a:ext cx="13444220" cy="4321628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0" y="0"/>
            <a:ext cx="13471974" cy="1009971"/>
          </a:xfrm>
          <a:prstGeom prst="rect">
            <a:avLst/>
          </a:prstGeom>
          <a:solidFill>
            <a:srgbClr val="9C02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98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57"/>
          <a:stretch>
            <a:fillRect/>
          </a:stretch>
        </p:blipFill>
        <p:spPr>
          <a:xfrm>
            <a:off x="0" y="0"/>
            <a:ext cx="13444220" cy="4321628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3471974" cy="1009971"/>
          </a:xfrm>
          <a:prstGeom prst="rect">
            <a:avLst/>
          </a:prstGeom>
          <a:solidFill>
            <a:srgbClr val="9C02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98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181" y="-12"/>
            <a:ext cx="1912793" cy="100998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7426682"/>
            <a:ext cx="13471974" cy="136168"/>
          </a:xfrm>
          <a:prstGeom prst="rect">
            <a:avLst/>
          </a:prstGeom>
          <a:solidFill>
            <a:srgbClr val="9C02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98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320" y="123825"/>
            <a:ext cx="13443261" cy="60529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2469" y="352425"/>
            <a:ext cx="406769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87743" y="3265172"/>
            <a:ext cx="113089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1143" y="7033452"/>
            <a:ext cx="43022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227" y="7033452"/>
            <a:ext cx="30922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80067" y="7033452"/>
            <a:ext cx="30922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222" y="0"/>
            <a:ext cx="13492567" cy="75340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69269" y="1495425"/>
            <a:ext cx="9504745" cy="55537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50000"/>
              </a:lnSpc>
              <a:spcBef>
                <a:spcPts val="110"/>
              </a:spcBef>
            </a:pPr>
            <a:r>
              <a:rPr lang="zh-CN" altLang="en-US" sz="4800" spc="-5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平台</a:t>
            </a:r>
            <a:r>
              <a:rPr lang="en-US" altLang="zh-CN" sz="4800" spc="-5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4800" spc="-5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团队名称：</a:t>
            </a:r>
            <a:r>
              <a:rPr lang="en-US" altLang="zh-CN" sz="4800" spc="-5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XXX</a:t>
            </a:r>
            <a:br>
              <a:rPr lang="en-US" altLang="zh-CN" sz="4800" spc="-5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4800" spc="-5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负责人：</a:t>
            </a:r>
            <a:r>
              <a:rPr lang="en-US" altLang="zh-CN" sz="4800" spc="-5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XXX</a:t>
            </a:r>
            <a:br>
              <a:rPr lang="en-US" altLang="zh-CN" sz="4800" spc="-5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4800" spc="-5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时间：</a:t>
            </a:r>
            <a:r>
              <a:rPr lang="en-US" altLang="zh-CN" sz="4800" spc="-5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XXX</a:t>
            </a:r>
            <a:br>
              <a:rPr lang="en-US" altLang="zh-CN" sz="4800" spc="-5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br>
              <a:rPr lang="en-US" altLang="zh-CN" sz="4800" spc="-5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sz="4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39219" y="691973"/>
            <a:ext cx="3940049" cy="6366052"/>
            <a:chOff x="419100" y="1275588"/>
            <a:chExt cx="3627120" cy="4924425"/>
          </a:xfrm>
        </p:grpSpPr>
        <p:sp>
          <p:nvSpPr>
            <p:cNvPr id="3" name="object 3"/>
            <p:cNvSpPr/>
            <p:nvPr/>
          </p:nvSpPr>
          <p:spPr>
            <a:xfrm>
              <a:off x="423672" y="1281684"/>
              <a:ext cx="3616960" cy="4913630"/>
            </a:xfrm>
            <a:custGeom>
              <a:avLst/>
              <a:gdLst/>
              <a:ahLst/>
              <a:cxnLst/>
              <a:rect l="l" t="t" r="r" b="b"/>
              <a:pathLst>
                <a:path w="3616960" h="4913630">
                  <a:moveTo>
                    <a:pt x="3616452" y="4913376"/>
                  </a:moveTo>
                  <a:lnTo>
                    <a:pt x="0" y="4913376"/>
                  </a:lnTo>
                  <a:lnTo>
                    <a:pt x="0" y="0"/>
                  </a:lnTo>
                  <a:lnTo>
                    <a:pt x="3616452" y="0"/>
                  </a:lnTo>
                  <a:lnTo>
                    <a:pt x="3616452" y="4913376"/>
                  </a:lnTo>
                  <a:close/>
                </a:path>
              </a:pathLst>
            </a:custGeom>
            <a:solidFill>
              <a:srgbClr val="5B9A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19100" y="1275588"/>
              <a:ext cx="3627120" cy="4924425"/>
            </a:xfrm>
            <a:custGeom>
              <a:avLst/>
              <a:gdLst/>
              <a:ahLst/>
              <a:cxnLst/>
              <a:rect l="l" t="t" r="r" b="b"/>
              <a:pathLst>
                <a:path w="3627120" h="4924425">
                  <a:moveTo>
                    <a:pt x="3627119" y="4924044"/>
                  </a:moveTo>
                  <a:lnTo>
                    <a:pt x="0" y="4924044"/>
                  </a:lnTo>
                  <a:lnTo>
                    <a:pt x="0" y="0"/>
                  </a:lnTo>
                  <a:lnTo>
                    <a:pt x="3627119" y="0"/>
                  </a:lnTo>
                  <a:lnTo>
                    <a:pt x="3627119" y="6096"/>
                  </a:lnTo>
                  <a:lnTo>
                    <a:pt x="10668" y="6096"/>
                  </a:lnTo>
                  <a:lnTo>
                    <a:pt x="4572" y="12192"/>
                  </a:lnTo>
                  <a:lnTo>
                    <a:pt x="10668" y="12192"/>
                  </a:lnTo>
                  <a:lnTo>
                    <a:pt x="10668" y="4913376"/>
                  </a:lnTo>
                  <a:lnTo>
                    <a:pt x="4572" y="4913376"/>
                  </a:lnTo>
                  <a:lnTo>
                    <a:pt x="10668" y="4919471"/>
                  </a:lnTo>
                  <a:lnTo>
                    <a:pt x="3627119" y="4919471"/>
                  </a:lnTo>
                  <a:lnTo>
                    <a:pt x="3627119" y="4924044"/>
                  </a:lnTo>
                  <a:close/>
                </a:path>
                <a:path w="3627120" h="4924425">
                  <a:moveTo>
                    <a:pt x="10668" y="12192"/>
                  </a:moveTo>
                  <a:lnTo>
                    <a:pt x="4572" y="12192"/>
                  </a:lnTo>
                  <a:lnTo>
                    <a:pt x="10668" y="6096"/>
                  </a:lnTo>
                  <a:lnTo>
                    <a:pt x="10668" y="12192"/>
                  </a:lnTo>
                  <a:close/>
                </a:path>
                <a:path w="3627120" h="4924425">
                  <a:moveTo>
                    <a:pt x="3616452" y="12192"/>
                  </a:moveTo>
                  <a:lnTo>
                    <a:pt x="10668" y="12192"/>
                  </a:lnTo>
                  <a:lnTo>
                    <a:pt x="10668" y="6096"/>
                  </a:lnTo>
                  <a:lnTo>
                    <a:pt x="3616452" y="6096"/>
                  </a:lnTo>
                  <a:lnTo>
                    <a:pt x="3616452" y="12192"/>
                  </a:lnTo>
                  <a:close/>
                </a:path>
                <a:path w="3627120" h="4924425">
                  <a:moveTo>
                    <a:pt x="3616452" y="4919471"/>
                  </a:moveTo>
                  <a:lnTo>
                    <a:pt x="3616452" y="6096"/>
                  </a:lnTo>
                  <a:lnTo>
                    <a:pt x="3621024" y="12192"/>
                  </a:lnTo>
                  <a:lnTo>
                    <a:pt x="3627119" y="12192"/>
                  </a:lnTo>
                  <a:lnTo>
                    <a:pt x="3627119" y="4913376"/>
                  </a:lnTo>
                  <a:lnTo>
                    <a:pt x="3621024" y="4913376"/>
                  </a:lnTo>
                  <a:lnTo>
                    <a:pt x="3616452" y="4919471"/>
                  </a:lnTo>
                  <a:close/>
                </a:path>
                <a:path w="3627120" h="4924425">
                  <a:moveTo>
                    <a:pt x="3627119" y="12192"/>
                  </a:moveTo>
                  <a:lnTo>
                    <a:pt x="3621024" y="12192"/>
                  </a:lnTo>
                  <a:lnTo>
                    <a:pt x="3616452" y="6096"/>
                  </a:lnTo>
                  <a:lnTo>
                    <a:pt x="3627119" y="6096"/>
                  </a:lnTo>
                  <a:lnTo>
                    <a:pt x="3627119" y="12192"/>
                  </a:lnTo>
                  <a:close/>
                </a:path>
                <a:path w="3627120" h="4924425">
                  <a:moveTo>
                    <a:pt x="10668" y="4919471"/>
                  </a:moveTo>
                  <a:lnTo>
                    <a:pt x="4572" y="4913376"/>
                  </a:lnTo>
                  <a:lnTo>
                    <a:pt x="10668" y="4913376"/>
                  </a:lnTo>
                  <a:lnTo>
                    <a:pt x="10668" y="4919471"/>
                  </a:lnTo>
                  <a:close/>
                </a:path>
                <a:path w="3627120" h="4924425">
                  <a:moveTo>
                    <a:pt x="3616452" y="4919471"/>
                  </a:moveTo>
                  <a:lnTo>
                    <a:pt x="10668" y="4919471"/>
                  </a:lnTo>
                  <a:lnTo>
                    <a:pt x="10668" y="4913376"/>
                  </a:lnTo>
                  <a:lnTo>
                    <a:pt x="3616452" y="4913376"/>
                  </a:lnTo>
                  <a:lnTo>
                    <a:pt x="3616452" y="4919471"/>
                  </a:lnTo>
                  <a:close/>
                </a:path>
                <a:path w="3627120" h="4924425">
                  <a:moveTo>
                    <a:pt x="3627119" y="4919471"/>
                  </a:moveTo>
                  <a:lnTo>
                    <a:pt x="3616452" y="4919471"/>
                  </a:lnTo>
                  <a:lnTo>
                    <a:pt x="3621024" y="4913376"/>
                  </a:lnTo>
                  <a:lnTo>
                    <a:pt x="3627119" y="4913376"/>
                  </a:lnTo>
                  <a:lnTo>
                    <a:pt x="3627119" y="4919471"/>
                  </a:lnTo>
                  <a:close/>
                </a:path>
              </a:pathLst>
            </a:custGeom>
            <a:solidFill>
              <a:srgbClr val="41709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2378869" y="1528018"/>
            <a:ext cx="2254250" cy="109260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7000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目 录</a:t>
            </a:r>
            <a:endParaRPr sz="7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34052" y="1949769"/>
            <a:ext cx="5611495" cy="806450"/>
          </a:xfrm>
          <a:custGeom>
            <a:avLst/>
            <a:gdLst/>
            <a:ahLst/>
            <a:cxnLst/>
            <a:rect l="l" t="t" r="r" b="b"/>
            <a:pathLst>
              <a:path w="5611495" h="806450">
                <a:moveTo>
                  <a:pt x="5611368" y="0"/>
                </a:moveTo>
                <a:lnTo>
                  <a:pt x="1524" y="0"/>
                </a:lnTo>
                <a:lnTo>
                  <a:pt x="1524" y="1524"/>
                </a:lnTo>
                <a:lnTo>
                  <a:pt x="0" y="1524"/>
                </a:lnTo>
                <a:lnTo>
                  <a:pt x="0" y="243827"/>
                </a:lnTo>
                <a:lnTo>
                  <a:pt x="4572" y="243827"/>
                </a:lnTo>
                <a:lnTo>
                  <a:pt x="4572" y="4572"/>
                </a:lnTo>
                <a:lnTo>
                  <a:pt x="5605272" y="4572"/>
                </a:lnTo>
                <a:lnTo>
                  <a:pt x="5605272" y="801624"/>
                </a:lnTo>
                <a:lnTo>
                  <a:pt x="4572" y="801624"/>
                </a:lnTo>
                <a:lnTo>
                  <a:pt x="4572" y="562343"/>
                </a:lnTo>
                <a:lnTo>
                  <a:pt x="0" y="562343"/>
                </a:lnTo>
                <a:lnTo>
                  <a:pt x="0" y="804659"/>
                </a:lnTo>
                <a:lnTo>
                  <a:pt x="1524" y="804659"/>
                </a:lnTo>
                <a:lnTo>
                  <a:pt x="1524" y="806196"/>
                </a:lnTo>
                <a:lnTo>
                  <a:pt x="5611368" y="806196"/>
                </a:lnTo>
                <a:lnTo>
                  <a:pt x="5611368" y="804672"/>
                </a:lnTo>
                <a:lnTo>
                  <a:pt x="5611368" y="801624"/>
                </a:lnTo>
                <a:lnTo>
                  <a:pt x="5611368" y="4572"/>
                </a:lnTo>
                <a:lnTo>
                  <a:pt x="5611368" y="1524"/>
                </a:lnTo>
                <a:lnTo>
                  <a:pt x="5611368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017672" y="2212888"/>
            <a:ext cx="235585" cy="25519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1550" spc="-25" dirty="0">
                <a:solidFill>
                  <a:srgbClr val="5B9AD4"/>
                </a:solidFill>
                <a:latin typeface="Impact" panose="020B0806030902050204"/>
                <a:cs typeface="Impact" panose="020B0806030902050204"/>
              </a:rPr>
              <a:t>02</a:t>
            </a:r>
            <a:endParaRPr sz="155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44792" y="2095563"/>
            <a:ext cx="3149574" cy="4982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12700">
              <a:spcBef>
                <a:spcPts val="105"/>
              </a:spcBef>
              <a:defRPr sz="3150" b="1" i="0" spc="3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dirty="0"/>
              <a:t>建设目标</a:t>
            </a:r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7489133" y="3493125"/>
            <a:ext cx="3158771" cy="4982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 marL="12700">
              <a:spcBef>
                <a:spcPts val="105"/>
              </a:spcBef>
              <a:defRPr sz="3150" b="1" i="0" spc="3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dirty="0"/>
              <a:t>建设成果</a:t>
            </a:r>
            <a:endParaRPr dirty="0"/>
          </a:p>
        </p:txBody>
      </p:sp>
      <p:pic>
        <p:nvPicPr>
          <p:cNvPr id="15" name="object 1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959260" y="3297938"/>
            <a:ext cx="3307080" cy="2346959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6129311" y="3398146"/>
            <a:ext cx="5613400" cy="806450"/>
          </a:xfrm>
          <a:custGeom>
            <a:avLst/>
            <a:gdLst/>
            <a:ahLst/>
            <a:cxnLst/>
            <a:rect l="l" t="t" r="r" b="b"/>
            <a:pathLst>
              <a:path w="5613400" h="806450">
                <a:moveTo>
                  <a:pt x="5612892" y="0"/>
                </a:moveTo>
                <a:lnTo>
                  <a:pt x="1511" y="0"/>
                </a:lnTo>
                <a:lnTo>
                  <a:pt x="1511" y="1536"/>
                </a:lnTo>
                <a:lnTo>
                  <a:pt x="0" y="1536"/>
                </a:lnTo>
                <a:lnTo>
                  <a:pt x="0" y="243852"/>
                </a:lnTo>
                <a:lnTo>
                  <a:pt x="4572" y="243852"/>
                </a:lnTo>
                <a:lnTo>
                  <a:pt x="4572" y="4572"/>
                </a:lnTo>
                <a:lnTo>
                  <a:pt x="5606783" y="4572"/>
                </a:lnTo>
                <a:lnTo>
                  <a:pt x="5606783" y="801624"/>
                </a:lnTo>
                <a:lnTo>
                  <a:pt x="4572" y="801624"/>
                </a:lnTo>
                <a:lnTo>
                  <a:pt x="4572" y="562368"/>
                </a:lnTo>
                <a:lnTo>
                  <a:pt x="0" y="562368"/>
                </a:lnTo>
                <a:lnTo>
                  <a:pt x="0" y="804684"/>
                </a:lnTo>
                <a:lnTo>
                  <a:pt x="1511" y="804684"/>
                </a:lnTo>
                <a:lnTo>
                  <a:pt x="1511" y="806196"/>
                </a:lnTo>
                <a:lnTo>
                  <a:pt x="5612892" y="806196"/>
                </a:lnTo>
                <a:lnTo>
                  <a:pt x="5612892" y="804672"/>
                </a:lnTo>
                <a:lnTo>
                  <a:pt x="5612892" y="801624"/>
                </a:lnTo>
                <a:lnTo>
                  <a:pt x="5612892" y="4572"/>
                </a:lnTo>
                <a:lnTo>
                  <a:pt x="5612892" y="1524"/>
                </a:lnTo>
                <a:lnTo>
                  <a:pt x="5612892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011411" y="3661283"/>
            <a:ext cx="241300" cy="25519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1550" spc="-25" dirty="0">
                <a:solidFill>
                  <a:srgbClr val="5B9AD4"/>
                </a:solidFill>
                <a:latin typeface="Impact" panose="020B0806030902050204"/>
                <a:cs typeface="Impact" panose="020B0806030902050204"/>
              </a:rPr>
              <a:t>03</a:t>
            </a:r>
            <a:endParaRPr sz="155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19" name="object 5"/>
          <p:cNvSpPr/>
          <p:nvPr/>
        </p:nvSpPr>
        <p:spPr>
          <a:xfrm>
            <a:off x="6145958" y="705569"/>
            <a:ext cx="5613400" cy="713469"/>
          </a:xfrm>
          <a:custGeom>
            <a:avLst/>
            <a:gdLst/>
            <a:ahLst/>
            <a:cxnLst/>
            <a:rect l="l" t="t" r="r" b="b"/>
            <a:pathLst>
              <a:path w="5613400" h="806450">
                <a:moveTo>
                  <a:pt x="5612892" y="0"/>
                </a:moveTo>
                <a:lnTo>
                  <a:pt x="3035" y="0"/>
                </a:lnTo>
                <a:lnTo>
                  <a:pt x="3035" y="1524"/>
                </a:lnTo>
                <a:lnTo>
                  <a:pt x="0" y="1524"/>
                </a:lnTo>
                <a:lnTo>
                  <a:pt x="0" y="243852"/>
                </a:lnTo>
                <a:lnTo>
                  <a:pt x="6096" y="243852"/>
                </a:lnTo>
                <a:lnTo>
                  <a:pt x="6096" y="4572"/>
                </a:lnTo>
                <a:lnTo>
                  <a:pt x="5608307" y="4572"/>
                </a:lnTo>
                <a:lnTo>
                  <a:pt x="5608307" y="801624"/>
                </a:lnTo>
                <a:lnTo>
                  <a:pt x="6096" y="801624"/>
                </a:lnTo>
                <a:lnTo>
                  <a:pt x="6096" y="562356"/>
                </a:lnTo>
                <a:lnTo>
                  <a:pt x="0" y="562356"/>
                </a:lnTo>
                <a:lnTo>
                  <a:pt x="0" y="804672"/>
                </a:lnTo>
                <a:lnTo>
                  <a:pt x="3035" y="804672"/>
                </a:lnTo>
                <a:lnTo>
                  <a:pt x="3035" y="806196"/>
                </a:lnTo>
                <a:lnTo>
                  <a:pt x="5612892" y="806196"/>
                </a:lnTo>
                <a:lnTo>
                  <a:pt x="5612892" y="804672"/>
                </a:lnTo>
                <a:lnTo>
                  <a:pt x="5612892" y="801624"/>
                </a:lnTo>
                <a:lnTo>
                  <a:pt x="5612892" y="4572"/>
                </a:lnTo>
                <a:lnTo>
                  <a:pt x="5612892" y="1524"/>
                </a:lnTo>
                <a:lnTo>
                  <a:pt x="5612892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7"/>
          <p:cNvSpPr txBox="1"/>
          <p:nvPr/>
        </p:nvSpPr>
        <p:spPr>
          <a:xfrm>
            <a:off x="7593758" y="765626"/>
            <a:ext cx="2831465" cy="4982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zh-CN" altLang="en-US" sz="3150" spc="3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等线" panose="02010600030101010101" charset="-122"/>
              </a:rPr>
              <a:t>建设背景</a:t>
            </a:r>
            <a:endParaRPr lang="zh-CN" altLang="en-US" sz="3150" spc="3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等线" panose="02010600030101010101" charset="-122"/>
            </a:endParaRPr>
          </a:p>
        </p:txBody>
      </p:sp>
      <p:sp>
        <p:nvSpPr>
          <p:cNvPr id="21" name="object 6"/>
          <p:cNvSpPr txBox="1"/>
          <p:nvPr/>
        </p:nvSpPr>
        <p:spPr>
          <a:xfrm>
            <a:off x="6057852" y="934704"/>
            <a:ext cx="336340" cy="25519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1550" spc="-25" dirty="0">
                <a:solidFill>
                  <a:srgbClr val="5B9AD4"/>
                </a:solidFill>
                <a:latin typeface="Impact" panose="020B0806030902050204"/>
                <a:cs typeface="Impact" panose="020B0806030902050204"/>
              </a:rPr>
              <a:t>0</a:t>
            </a:r>
            <a:r>
              <a:rPr lang="en-US" altLang="zh-CN" sz="1550" spc="-25" dirty="0">
                <a:solidFill>
                  <a:srgbClr val="5B9AD4"/>
                </a:solidFill>
                <a:latin typeface="Impact" panose="020B0806030902050204"/>
                <a:cs typeface="Impact" panose="020B0806030902050204"/>
              </a:rPr>
              <a:t>1</a:t>
            </a:r>
            <a:endParaRPr sz="1550" dirty="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5" name="object 14"/>
          <p:cNvSpPr txBox="1"/>
          <p:nvPr/>
        </p:nvSpPr>
        <p:spPr>
          <a:xfrm>
            <a:off x="7481989" y="4959457"/>
            <a:ext cx="3621284" cy="4982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 marL="12700">
              <a:spcBef>
                <a:spcPts val="105"/>
              </a:spcBef>
              <a:defRPr sz="3150" b="1" i="0" spc="3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dirty="0"/>
              <a:t>典型案例</a:t>
            </a:r>
            <a:endParaRPr dirty="0"/>
          </a:p>
        </p:txBody>
      </p:sp>
      <p:sp>
        <p:nvSpPr>
          <p:cNvPr id="6" name="object 16"/>
          <p:cNvSpPr/>
          <p:nvPr/>
        </p:nvSpPr>
        <p:spPr>
          <a:xfrm>
            <a:off x="6122167" y="4864478"/>
            <a:ext cx="5613400" cy="806450"/>
          </a:xfrm>
          <a:custGeom>
            <a:avLst/>
            <a:gdLst/>
            <a:ahLst/>
            <a:cxnLst/>
            <a:rect l="l" t="t" r="r" b="b"/>
            <a:pathLst>
              <a:path w="5613400" h="806450">
                <a:moveTo>
                  <a:pt x="5612892" y="0"/>
                </a:moveTo>
                <a:lnTo>
                  <a:pt x="1511" y="0"/>
                </a:lnTo>
                <a:lnTo>
                  <a:pt x="1511" y="1536"/>
                </a:lnTo>
                <a:lnTo>
                  <a:pt x="0" y="1536"/>
                </a:lnTo>
                <a:lnTo>
                  <a:pt x="0" y="243852"/>
                </a:lnTo>
                <a:lnTo>
                  <a:pt x="4572" y="243852"/>
                </a:lnTo>
                <a:lnTo>
                  <a:pt x="4572" y="4572"/>
                </a:lnTo>
                <a:lnTo>
                  <a:pt x="5606783" y="4572"/>
                </a:lnTo>
                <a:lnTo>
                  <a:pt x="5606783" y="801624"/>
                </a:lnTo>
                <a:lnTo>
                  <a:pt x="4572" y="801624"/>
                </a:lnTo>
                <a:lnTo>
                  <a:pt x="4572" y="562368"/>
                </a:lnTo>
                <a:lnTo>
                  <a:pt x="0" y="562368"/>
                </a:lnTo>
                <a:lnTo>
                  <a:pt x="0" y="804684"/>
                </a:lnTo>
                <a:lnTo>
                  <a:pt x="1511" y="804684"/>
                </a:lnTo>
                <a:lnTo>
                  <a:pt x="1511" y="806196"/>
                </a:lnTo>
                <a:lnTo>
                  <a:pt x="5612892" y="806196"/>
                </a:lnTo>
                <a:lnTo>
                  <a:pt x="5612892" y="804672"/>
                </a:lnTo>
                <a:lnTo>
                  <a:pt x="5612892" y="801624"/>
                </a:lnTo>
                <a:lnTo>
                  <a:pt x="5612892" y="4572"/>
                </a:lnTo>
                <a:lnTo>
                  <a:pt x="5612892" y="1524"/>
                </a:lnTo>
                <a:lnTo>
                  <a:pt x="5612892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17"/>
          <p:cNvSpPr txBox="1"/>
          <p:nvPr/>
        </p:nvSpPr>
        <p:spPr>
          <a:xfrm>
            <a:off x="6004267" y="5127615"/>
            <a:ext cx="241300" cy="25519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lang="en-US" sz="1550" spc="-25" dirty="0">
                <a:solidFill>
                  <a:srgbClr val="5B9AD4"/>
                </a:solidFill>
                <a:latin typeface="Impact" panose="020B0806030902050204"/>
                <a:cs typeface="Impact" panose="020B0806030902050204"/>
              </a:rPr>
              <a:t>04</a:t>
            </a:r>
            <a:endParaRPr sz="1550" dirty="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12" name="object 14"/>
          <p:cNvSpPr txBox="1"/>
          <p:nvPr/>
        </p:nvSpPr>
        <p:spPr>
          <a:xfrm>
            <a:off x="7481989" y="6340335"/>
            <a:ext cx="3621284" cy="4982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 marL="12700">
              <a:spcBef>
                <a:spcPts val="105"/>
              </a:spcBef>
              <a:defRPr sz="3150" b="1" i="0" spc="3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dirty="0"/>
              <a:t>下一年度建设规划</a:t>
            </a:r>
            <a:endParaRPr dirty="0"/>
          </a:p>
        </p:txBody>
      </p:sp>
      <p:sp>
        <p:nvSpPr>
          <p:cNvPr id="13" name="object 16"/>
          <p:cNvSpPr/>
          <p:nvPr/>
        </p:nvSpPr>
        <p:spPr>
          <a:xfrm>
            <a:off x="6122167" y="6245356"/>
            <a:ext cx="5613400" cy="806450"/>
          </a:xfrm>
          <a:custGeom>
            <a:avLst/>
            <a:gdLst/>
            <a:ahLst/>
            <a:cxnLst/>
            <a:rect l="l" t="t" r="r" b="b"/>
            <a:pathLst>
              <a:path w="5613400" h="806450">
                <a:moveTo>
                  <a:pt x="5612892" y="0"/>
                </a:moveTo>
                <a:lnTo>
                  <a:pt x="1511" y="0"/>
                </a:lnTo>
                <a:lnTo>
                  <a:pt x="1511" y="1536"/>
                </a:lnTo>
                <a:lnTo>
                  <a:pt x="0" y="1536"/>
                </a:lnTo>
                <a:lnTo>
                  <a:pt x="0" y="243852"/>
                </a:lnTo>
                <a:lnTo>
                  <a:pt x="4572" y="243852"/>
                </a:lnTo>
                <a:lnTo>
                  <a:pt x="4572" y="4572"/>
                </a:lnTo>
                <a:lnTo>
                  <a:pt x="5606783" y="4572"/>
                </a:lnTo>
                <a:lnTo>
                  <a:pt x="5606783" y="801624"/>
                </a:lnTo>
                <a:lnTo>
                  <a:pt x="4572" y="801624"/>
                </a:lnTo>
                <a:lnTo>
                  <a:pt x="4572" y="562368"/>
                </a:lnTo>
                <a:lnTo>
                  <a:pt x="0" y="562368"/>
                </a:lnTo>
                <a:lnTo>
                  <a:pt x="0" y="804684"/>
                </a:lnTo>
                <a:lnTo>
                  <a:pt x="1511" y="804684"/>
                </a:lnTo>
                <a:lnTo>
                  <a:pt x="1511" y="806196"/>
                </a:lnTo>
                <a:lnTo>
                  <a:pt x="5612892" y="806196"/>
                </a:lnTo>
                <a:lnTo>
                  <a:pt x="5612892" y="804672"/>
                </a:lnTo>
                <a:lnTo>
                  <a:pt x="5612892" y="801624"/>
                </a:lnTo>
                <a:lnTo>
                  <a:pt x="5612892" y="4572"/>
                </a:lnTo>
                <a:lnTo>
                  <a:pt x="5612892" y="1524"/>
                </a:lnTo>
                <a:lnTo>
                  <a:pt x="5612892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7"/>
          <p:cNvSpPr txBox="1"/>
          <p:nvPr/>
        </p:nvSpPr>
        <p:spPr>
          <a:xfrm>
            <a:off x="6004267" y="6508493"/>
            <a:ext cx="241300" cy="25519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lang="en-US" sz="1550" spc="-25" dirty="0">
                <a:solidFill>
                  <a:srgbClr val="5B9AD4"/>
                </a:solidFill>
                <a:latin typeface="Impact" panose="020B0806030902050204"/>
                <a:cs typeface="Impact" panose="020B0806030902050204"/>
              </a:rPr>
              <a:t>05</a:t>
            </a:r>
            <a:endParaRPr sz="1550" dirty="0">
              <a:latin typeface="Impact" panose="020B0806030902050204"/>
              <a:cs typeface="Impact" panose="020B080603090205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536493" y="361031"/>
            <a:ext cx="35187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zh-CN" altLang="en-US" sz="2800" spc="-1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一、建设背景</a:t>
            </a:r>
            <a:endParaRPr lang="zh-CN" altLang="en-US" sz="2800" spc="-1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536493" y="361031"/>
            <a:ext cx="35187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zh-CN" altLang="en-US" sz="2800" spc="-1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二、建设目标</a:t>
            </a:r>
            <a:endParaRPr lang="zh-CN" altLang="en-US" sz="2800" spc="-1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536493" y="361031"/>
            <a:ext cx="35187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zh-CN" altLang="en-US" sz="2800" spc="-1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三、建设成果</a:t>
            </a:r>
            <a:endParaRPr lang="zh-CN" altLang="en-US" sz="2800" spc="-1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903119" y="1140688"/>
          <a:ext cx="10928009" cy="90931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075349"/>
                <a:gridCol w="3938262"/>
                <a:gridCol w="913209"/>
                <a:gridCol w="1667063"/>
                <a:gridCol w="1667063"/>
                <a:gridCol w="1667063"/>
              </a:tblGrid>
              <a:tr h="444556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sz="18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项目名称</a:t>
                      </a:r>
                      <a:endParaRPr lang="zh-CN" sz="18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负责人</a:t>
                      </a:r>
                      <a:endParaRPr lang="zh-CN" sz="18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获批时间</a:t>
                      </a:r>
                      <a:endParaRPr lang="zh-CN" sz="18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kern="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级别</a:t>
                      </a:r>
                      <a:endParaRPr lang="zh-CN" sz="18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到账经费</a:t>
                      </a:r>
                      <a:endParaRPr lang="zh-CN" sz="18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755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>
                        <a:defRPr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>
                        <a:defRPr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>
                        <a:defRPr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>
                        <a:defRPr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>
                        <a:defRPr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>
                        <a:defRPr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>
                        <a:defRPr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>
                        <a:defRPr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1</a:t>
                      </a:r>
                      <a:endParaRPr lang="zh-CN" altLang="en-US" sz="1800" b="0" kern="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fontAlgn="ctr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fontAlgn="ctr"/>
                      <a:endParaRPr lang="zh-CN" altLang="en-US" sz="1800" kern="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fontAlgn="ctr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fontAlgn="ctr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文本框 5"/>
          <p:cNvSpPr txBox="1"/>
          <p:nvPr/>
        </p:nvSpPr>
        <p:spPr>
          <a:xfrm>
            <a:off x="143828" y="1083083"/>
            <a:ext cx="1693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kern="0"/>
            </a:defPPr>
          </a:lstStyle>
          <a:p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纵向项目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5"/>
          <p:cNvSpPr txBox="1"/>
          <p:nvPr/>
        </p:nvSpPr>
        <p:spPr>
          <a:xfrm>
            <a:off x="210027" y="2136528"/>
            <a:ext cx="1693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kern="0"/>
            </a:defPPr>
          </a:lstStyle>
          <a:p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横向项目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870019" y="2200046"/>
          <a:ext cx="10994207" cy="837455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075349"/>
                <a:gridCol w="3968634"/>
                <a:gridCol w="918741"/>
                <a:gridCol w="1677161"/>
                <a:gridCol w="1677161"/>
                <a:gridCol w="1677161"/>
              </a:tblGrid>
              <a:tr h="409426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sz="18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项目名称</a:t>
                      </a:r>
                      <a:endParaRPr lang="zh-CN" sz="18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负责人</a:t>
                      </a:r>
                      <a:endParaRPr lang="zh-CN" altLang="zh-CN" sz="18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签约时间</a:t>
                      </a:r>
                      <a:endParaRPr lang="zh-CN" sz="18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合同金额</a:t>
                      </a:r>
                      <a:endParaRPr lang="zh-CN" sz="18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到账金额</a:t>
                      </a:r>
                      <a:endParaRPr lang="zh-CN" sz="18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029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>
                        <a:defRPr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>
                        <a:defRPr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>
                        <a:defRPr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>
                        <a:defRPr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>
                        <a:defRPr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>
                        <a:defRPr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>
                        <a:defRPr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>
                        <a:defRPr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1</a:t>
                      </a:r>
                      <a:endParaRPr lang="zh-CN" altLang="en-US" sz="1800" b="0" kern="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fontAlgn="ctr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fontAlgn="ctr"/>
                      <a:endParaRPr lang="zh-CN" altLang="en-US" sz="1800" kern="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fontAlgn="ctr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fontAlgn="ctr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870019" y="3187548"/>
          <a:ext cx="10918746" cy="837455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013460"/>
                <a:gridCol w="1898332"/>
                <a:gridCol w="1580674"/>
                <a:gridCol w="3600926"/>
                <a:gridCol w="2825354"/>
              </a:tblGrid>
              <a:tr h="409426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sz="18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专利名称</a:t>
                      </a:r>
                      <a:endParaRPr lang="zh-CN" sz="18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第一发明人</a:t>
                      </a:r>
                      <a:endParaRPr lang="zh-CN" altLang="zh-CN" sz="18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类别（发明</a:t>
                      </a:r>
                      <a:r>
                        <a:rPr lang="en-US" altLang="zh-CN" sz="1800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r>
                        <a:rPr lang="zh-CN" altLang="en-US" sz="1800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实用新型专利）</a:t>
                      </a:r>
                      <a:endParaRPr lang="zh-CN" sz="18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状态（申请</a:t>
                      </a:r>
                      <a:r>
                        <a:rPr lang="en-US" altLang="zh-CN" sz="1800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r>
                        <a:rPr lang="zh-CN" altLang="en-US" sz="1800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授权）</a:t>
                      </a:r>
                      <a:endParaRPr lang="zh-CN" sz="18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029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>
                        <a:defRPr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>
                        <a:defRPr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>
                        <a:defRPr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>
                        <a:defRPr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>
                        <a:defRPr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>
                        <a:defRPr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>
                        <a:defRPr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>
                        <a:defRPr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1</a:t>
                      </a:r>
                      <a:endParaRPr lang="zh-CN" altLang="en-US" sz="1800" b="0" kern="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fontAlgn="ctr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fontAlgn="ctr"/>
                      <a:endParaRPr lang="zh-CN" altLang="en-US" sz="1800" kern="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fontAlgn="ctr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fontAlgn="ctr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文本框 5"/>
          <p:cNvSpPr txBox="1"/>
          <p:nvPr/>
        </p:nvSpPr>
        <p:spPr>
          <a:xfrm>
            <a:off x="201334" y="3061994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kern="0"/>
            </a:defPPr>
          </a:lstStyle>
          <a:p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申请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/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授权专利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143828" y="4097436"/>
            <a:ext cx="1693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kern="0"/>
            </a:defPPr>
          </a:lstStyle>
          <a:p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专利转化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1853589" y="4214189"/>
          <a:ext cx="10948250" cy="837455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013460"/>
                <a:gridCol w="1898332"/>
                <a:gridCol w="1581865"/>
                <a:gridCol w="3599735"/>
                <a:gridCol w="2854858"/>
              </a:tblGrid>
              <a:tr h="409426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sz="18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专利名称</a:t>
                      </a:r>
                      <a:endParaRPr lang="zh-CN" sz="18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第一发明人</a:t>
                      </a:r>
                      <a:endParaRPr lang="zh-CN" altLang="zh-CN" sz="18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类别（发明</a:t>
                      </a:r>
                      <a:r>
                        <a:rPr lang="en-US" altLang="zh-CN" sz="1800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r>
                        <a:rPr lang="zh-CN" altLang="en-US" sz="1800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实用新型专利）</a:t>
                      </a:r>
                      <a:endParaRPr lang="zh-CN" sz="18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转化金额（万元）</a:t>
                      </a:r>
                      <a:endParaRPr lang="zh-CN" sz="18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029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>
                        <a:defRPr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>
                        <a:defRPr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>
                        <a:defRPr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>
                        <a:defRPr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>
                        <a:defRPr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>
                        <a:defRPr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>
                        <a:defRPr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>
                        <a:defRPr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1</a:t>
                      </a:r>
                      <a:endParaRPr lang="zh-CN" altLang="en-US" sz="1800" b="0" kern="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fontAlgn="ctr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fontAlgn="ctr"/>
                      <a:endParaRPr lang="zh-CN" altLang="en-US" sz="1800" kern="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fontAlgn="ctr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fontAlgn="ctr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文本框 5"/>
          <p:cNvSpPr txBox="1"/>
          <p:nvPr/>
        </p:nvSpPr>
        <p:spPr>
          <a:xfrm>
            <a:off x="254031" y="6224404"/>
            <a:ext cx="1693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kern="0"/>
            </a:defPPr>
          </a:lstStyle>
          <a:p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6.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科教融汇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5"/>
          <p:cNvSpPr txBox="1"/>
          <p:nvPr/>
        </p:nvSpPr>
        <p:spPr>
          <a:xfrm>
            <a:off x="2074069" y="6228926"/>
            <a:ext cx="9648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kern="0"/>
            </a:defPPr>
          </a:lstStyle>
          <a:p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教学能力大赛、指导学生</a:t>
            </a: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类比赛等获奖，编写教材、产教融合案例等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5"/>
          <p:cNvSpPr txBox="1"/>
          <p:nvPr/>
        </p:nvSpPr>
        <p:spPr>
          <a:xfrm>
            <a:off x="254031" y="6871586"/>
            <a:ext cx="3231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kern="0"/>
            </a:defPPr>
          </a:lstStyle>
          <a:p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7.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与建设目标对比分析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853589" y="5197110"/>
          <a:ext cx="10964680" cy="837455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013460"/>
                <a:gridCol w="4083820"/>
                <a:gridCol w="1905000"/>
                <a:gridCol w="2590800"/>
                <a:gridCol w="1371600"/>
              </a:tblGrid>
              <a:tr h="409426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lang="zh-CN" sz="18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论文名称</a:t>
                      </a:r>
                      <a:endParaRPr lang="zh-CN" sz="18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第一作者</a:t>
                      </a:r>
                      <a:endParaRPr lang="zh-CN" altLang="zh-CN" sz="18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刊物名称</a:t>
                      </a:r>
                      <a:endParaRPr lang="zh-CN" sz="18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>
                        <a:defRPr b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级别</a:t>
                      </a:r>
                      <a:endParaRPr lang="zh-CN" sz="18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029">
                <a:tc>
                  <a:txBody>
                    <a:bodyPr/>
                    <a:lstStyle>
                      <a:lvl1pPr marL="0">
                        <a:defRPr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>
                        <a:defRPr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>
                        <a:defRPr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>
                        <a:defRPr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>
                        <a:defRPr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>
                        <a:defRPr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>
                        <a:defRPr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>
                        <a:defRPr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>
                        <a:defRPr b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1</a:t>
                      </a:r>
                      <a:endParaRPr lang="zh-CN" altLang="en-US" sz="1800" b="0" kern="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fontAlgn="ctr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fontAlgn="ctr"/>
                      <a:endParaRPr lang="zh-CN" altLang="en-US" sz="1800" kern="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fontAlgn="ctr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fontAlgn="ctr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文本框 5"/>
          <p:cNvSpPr txBox="1"/>
          <p:nvPr/>
        </p:nvSpPr>
        <p:spPr>
          <a:xfrm>
            <a:off x="231790" y="5169995"/>
            <a:ext cx="1415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kern="0"/>
            </a:defPPr>
          </a:lstStyle>
          <a:p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</a:rPr>
              <a:t>5.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高水平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学术论文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536493" y="361031"/>
            <a:ext cx="35187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zh-CN" altLang="en-US" sz="2800" spc="-1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四、典型案例</a:t>
            </a:r>
            <a:endParaRPr lang="zh-CN" altLang="en-US" sz="2800" spc="-1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5"/>
          <p:cNvSpPr txBox="1"/>
          <p:nvPr/>
        </p:nvSpPr>
        <p:spPr>
          <a:xfrm>
            <a:off x="4060507" y="1876425"/>
            <a:ext cx="299312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kern="0"/>
            </a:def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获批纵向项目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服务产业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参加教学能力大赛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指导学生比赛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编写教材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撰写产教融合案例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536493" y="361031"/>
            <a:ext cx="3899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zh-CN" altLang="en-US" sz="2800" spc="-1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五、下一年度建设规划</a:t>
            </a:r>
            <a:endParaRPr lang="zh-CN" altLang="en-US" sz="2800" spc="-1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283869" y="2867025"/>
            <a:ext cx="4876800" cy="7527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lang="zh-CN" altLang="en-US" sz="4800" spc="-5" dirty="0"/>
              <a:t>汇报完毕，谢谢！</a:t>
            </a:r>
            <a:endParaRPr sz="4800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.xml><?xml version="1.0" encoding="utf-8"?>
<p:tagLst xmlns:p="http://schemas.openxmlformats.org/presentationml/2006/main">
  <p:tag name="COMMONDATA" val="eyJoZGlkIjoiYmM5Y2M4NzFhMGE3OWE3NTliZmZjMTNmMzRlNTRiNGUifQ=="/>
  <p:tag name="commondata" val="eyJoZGlkIjoiYWJmNTAxYTA0NTllZTU0OWY5NWY0MWNlMzBjNGU2OTY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</Words>
  <Application>WPS 演示</Application>
  <PresentationFormat>自定义</PresentationFormat>
  <Paragraphs>126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Calibri</vt:lpstr>
      <vt:lpstr>等线</vt:lpstr>
      <vt:lpstr>Impact</vt:lpstr>
      <vt:lpstr>Arial Unicode MS</vt:lpstr>
      <vt:lpstr>Office Theme</vt:lpstr>
      <vt:lpstr>平台名称：XXX 负责人：XXX 时间：XXX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汇报完毕，谢谢！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§Y“ F¶ ÑY“Gžõ ¢" ÏÞ Lˆ'f	20231128V2.pptx</dc:title>
  <dc:creator>wyf</dc:creator>
  <cp:lastModifiedBy>小鱼干</cp:lastModifiedBy>
  <cp:revision>223</cp:revision>
  <dcterms:created xsi:type="dcterms:W3CDTF">2024-07-26T08:56:00Z</dcterms:created>
  <dcterms:modified xsi:type="dcterms:W3CDTF">2024-11-11T05:19:36Z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2024-07-20T08:00:00Z</vt:filetime>
  </property>
  <property fmtid="{D5CDD505-2E9C-101B-9397-08002B2CF9AE}" pid="3" name="LastSaved">
    <vt:filetime>2024-07-28T08:00:00Z</vt:filetime>
  </property>
  <property fmtid="{D5CDD505-2E9C-101B-9397-08002B2CF9AE}" pid="4" name="Producer">
    <vt:lpwstr>Microsoft: Print To PDF</vt:lpwstr>
  </property>
  <property fmtid="{D5CDD505-2E9C-101B-9397-08002B2CF9AE}" pid="5" name="ICV">
    <vt:lpwstr>C7648586EFB9432088B294C0CFA768CA_12</vt:lpwstr>
  </property>
  <property fmtid="{D5CDD505-2E9C-101B-9397-08002B2CF9AE}" pid="6" name="KSOProductBuildVer">
    <vt:lpwstr>2052-12.1.0.18608</vt:lpwstr>
  </property>
</Properties>
</file>